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1" r:id="rId3"/>
    <p:sldId id="305" r:id="rId4"/>
    <p:sldId id="304" r:id="rId5"/>
    <p:sldId id="282" r:id="rId6"/>
    <p:sldId id="287" r:id="rId7"/>
    <p:sldId id="286" r:id="rId8"/>
    <p:sldId id="289" r:id="rId9"/>
    <p:sldId id="288" r:id="rId10"/>
    <p:sldId id="295" r:id="rId11"/>
    <p:sldId id="292" r:id="rId12"/>
    <p:sldId id="291" r:id="rId13"/>
    <p:sldId id="293" r:id="rId14"/>
    <p:sldId id="294" r:id="rId15"/>
    <p:sldId id="300" r:id="rId16"/>
    <p:sldId id="302" r:id="rId17"/>
    <p:sldId id="303" r:id="rId18"/>
    <p:sldId id="298" r:id="rId19"/>
    <p:sldId id="306" r:id="rId20"/>
    <p:sldId id="296" r:id="rId21"/>
    <p:sldId id="301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4800F135-C636-E34E-AB60-3C3942EBD894}">
          <p14:sldIdLst>
            <p14:sldId id="256"/>
            <p14:sldId id="281"/>
            <p14:sldId id="305"/>
            <p14:sldId id="304"/>
            <p14:sldId id="282"/>
            <p14:sldId id="287"/>
            <p14:sldId id="286"/>
            <p14:sldId id="289"/>
            <p14:sldId id="288"/>
            <p14:sldId id="295"/>
            <p14:sldId id="292"/>
            <p14:sldId id="291"/>
            <p14:sldId id="293"/>
            <p14:sldId id="294"/>
            <p14:sldId id="300"/>
            <p14:sldId id="302"/>
            <p14:sldId id="303"/>
            <p14:sldId id="298"/>
            <p14:sldId id="306"/>
            <p14:sldId id="29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żytkownik systemu Windows" initials="UsW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AC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11"/>
  </p:normalViewPr>
  <p:slideViewPr>
    <p:cSldViewPr snapToGrid="0">
      <p:cViewPr varScale="1">
        <p:scale>
          <a:sx n="63" d="100"/>
          <a:sy n="63" d="100"/>
        </p:scale>
        <p:origin x="202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695793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9305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79205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122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6046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3019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514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80334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2625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82579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8399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3155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28987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53699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1228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1582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We could have just take names and publications, but nothing new</a:t>
            </a: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what are of modern tech we could use to create new value</a:t>
            </a:r>
            <a:endParaRPr dirty="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3935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96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Before we staret with faces, we need a network . From here</a:t>
            </a:r>
            <a:endParaRPr dirty="0"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6512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4120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43156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t-E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5.emf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/>
        </p:nvSpPr>
        <p:spPr>
          <a:xfrm>
            <a:off x="2121697" y="5083381"/>
            <a:ext cx="7948606" cy="519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/>
            <a:r>
              <a:rPr lang="et-EE" sz="2400" dirty="0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Innovative </a:t>
            </a:r>
            <a:r>
              <a:rPr lang="et-EE" sz="2400" dirty="0" err="1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Partnering</a:t>
            </a:r>
            <a:r>
              <a:rPr lang="pl-PL" sz="2400" dirty="0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 Challenge</a:t>
            </a:r>
            <a:r>
              <a:rPr lang="et-EE" sz="2400" dirty="0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 </a:t>
            </a:r>
            <a:r>
              <a:rPr lang="et-EE" sz="2400" u="none" strike="noStrike" cap="none" dirty="0" err="1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by</a:t>
            </a:r>
            <a:r>
              <a:rPr lang="et-EE" sz="2400" u="none" strike="noStrike" cap="none" dirty="0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 </a:t>
            </a:r>
            <a:r>
              <a:rPr lang="pl-PL" sz="2400" u="none" strike="noStrike" cap="none" dirty="0">
                <a:solidFill>
                  <a:schemeClr val="dk1"/>
                </a:solidFill>
                <a:latin typeface="Futura Condensed Medium" charset="0"/>
                <a:ea typeface="Futura Condensed Medium" charset="0"/>
                <a:cs typeface="Futura Condensed Medium" charset="0"/>
                <a:sym typeface="Franklin Gothic"/>
              </a:rPr>
              <a:t>Novo Nordisk</a:t>
            </a:r>
            <a:endParaRPr dirty="0">
              <a:latin typeface="Futura Condensed Medium" charset="0"/>
              <a:ea typeface="Futura Condensed Medium" charset="0"/>
              <a:cs typeface="Futura Condensed Medium" charset="0"/>
            </a:endParaRPr>
          </a:p>
        </p:txBody>
      </p:sp>
      <p:pic>
        <p:nvPicPr>
          <p:cNvPr id="89" name="Shape 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1630" y="5875936"/>
            <a:ext cx="1915853" cy="731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1808" y="587543"/>
            <a:ext cx="4188385" cy="42231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129313" y="2061160"/>
            <a:ext cx="1943327" cy="68648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CUSTOMER’S DATA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29219" y="3281393"/>
            <a:ext cx="166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WEB APP</a:t>
            </a:r>
          </a:p>
        </p:txBody>
      </p:sp>
      <p:pic>
        <p:nvPicPr>
          <p:cNvPr id="6148" name="Picture 4" descr="Billedresultat for linked in">
            <a:extLst>
              <a:ext uri="{FF2B5EF4-FFF2-40B4-BE49-F238E27FC236}">
                <a16:creationId xmlns:a16="http://schemas.microsoft.com/office/drawing/2014/main" id="{AF12E957-2BA9-437F-BF1D-663D53F39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350" y="3790586"/>
            <a:ext cx="1365486" cy="136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illedresultat for research gate">
            <a:extLst>
              <a:ext uri="{FF2B5EF4-FFF2-40B4-BE49-F238E27FC236}">
                <a16:creationId xmlns:a16="http://schemas.microsoft.com/office/drawing/2014/main" id="{27E870E7-B952-4D95-B245-F0BF94E98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136" y="3996317"/>
            <a:ext cx="954024" cy="954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File:Elsevier.svg">
            <a:extLst>
              <a:ext uri="{FF2B5EF4-FFF2-40B4-BE49-F238E27FC236}">
                <a16:creationId xmlns:a16="http://schemas.microsoft.com/office/drawing/2014/main" id="{BDB6A5EC-DB42-401B-8EC3-D490A575A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" y="5600219"/>
            <a:ext cx="995638" cy="1094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Znalezione obrazy dla zapytania google scholar">
            <a:extLst>
              <a:ext uri="{FF2B5EF4-FFF2-40B4-BE49-F238E27FC236}">
                <a16:creationId xmlns:a16="http://schemas.microsoft.com/office/drawing/2014/main" id="{BF76D61B-B75F-48F7-B905-8E3828D9F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416" y="5600219"/>
            <a:ext cx="1178812" cy="112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F1FE2B-DEFD-4B51-B131-D797889AE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705" y="3236849"/>
            <a:ext cx="2137945" cy="2137945"/>
          </a:xfrm>
          <a:prstGeom prst="rect">
            <a:avLst/>
          </a:prstGeom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BAE27AD-7766-431A-BD40-3BC2248E0569}"/>
              </a:ext>
            </a:extLst>
          </p:cNvPr>
          <p:cNvCxnSpPr>
            <a:cxnSpLocks/>
          </p:cNvCxnSpPr>
          <p:nvPr/>
        </p:nvCxnSpPr>
        <p:spPr>
          <a:xfrm>
            <a:off x="2175228" y="2482462"/>
            <a:ext cx="1730503" cy="1649182"/>
          </a:xfrm>
          <a:prstGeom prst="bentConnector3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8A67072-2612-4D8D-84E3-2CB4CB3156F7}"/>
              </a:ext>
            </a:extLst>
          </p:cNvPr>
          <p:cNvCxnSpPr>
            <a:cxnSpLocks/>
          </p:cNvCxnSpPr>
          <p:nvPr/>
        </p:nvCxnSpPr>
        <p:spPr>
          <a:xfrm>
            <a:off x="2267186" y="4568868"/>
            <a:ext cx="1638545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DB0F14-CD8B-4F75-815B-C275AA326797}"/>
              </a:ext>
            </a:extLst>
          </p:cNvPr>
          <p:cNvCxnSpPr>
            <a:cxnSpLocks/>
          </p:cNvCxnSpPr>
          <p:nvPr/>
        </p:nvCxnSpPr>
        <p:spPr>
          <a:xfrm>
            <a:off x="3021920" y="4950341"/>
            <a:ext cx="88381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9988948-CAC8-44E7-9A0A-2A86B18AED59}"/>
              </a:ext>
            </a:extLst>
          </p:cNvPr>
          <p:cNvCxnSpPr>
            <a:cxnSpLocks/>
          </p:cNvCxnSpPr>
          <p:nvPr/>
        </p:nvCxnSpPr>
        <p:spPr>
          <a:xfrm>
            <a:off x="3021920" y="4950341"/>
            <a:ext cx="0" cy="132721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8A331E-7413-43AE-A842-C3FC2EBB0B82}"/>
              </a:ext>
            </a:extLst>
          </p:cNvPr>
          <p:cNvCxnSpPr>
            <a:cxnSpLocks/>
          </p:cNvCxnSpPr>
          <p:nvPr/>
        </p:nvCxnSpPr>
        <p:spPr>
          <a:xfrm flipH="1">
            <a:off x="2535116" y="6277551"/>
            <a:ext cx="48680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56" name="Picture 12" descr="Billedresultat for smartphone logo">
            <a:extLst>
              <a:ext uri="{FF2B5EF4-FFF2-40B4-BE49-F238E27FC236}">
                <a16:creationId xmlns:a16="http://schemas.microsoft.com/office/drawing/2014/main" id="{4F8F8849-98D2-457A-8F5B-23C8AF1CA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779" y="3807244"/>
            <a:ext cx="1324188" cy="13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Billedresultat for computer logo">
            <a:extLst>
              <a:ext uri="{FF2B5EF4-FFF2-40B4-BE49-F238E27FC236}">
                <a16:creationId xmlns:a16="http://schemas.microsoft.com/office/drawing/2014/main" id="{471991A5-3E94-484C-A242-21309D800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7994" y="3769628"/>
            <a:ext cx="1398806" cy="139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DA160F6-2B03-4CA0-9ECC-9EA6BA271BFD}"/>
              </a:ext>
            </a:extLst>
          </p:cNvPr>
          <p:cNvCxnSpPr>
            <a:cxnSpLocks/>
          </p:cNvCxnSpPr>
          <p:nvPr/>
        </p:nvCxnSpPr>
        <p:spPr>
          <a:xfrm>
            <a:off x="6230294" y="4131644"/>
            <a:ext cx="6513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24DA9B7-C52A-415D-81E7-1F7B43658135}"/>
              </a:ext>
            </a:extLst>
          </p:cNvPr>
          <p:cNvCxnSpPr>
            <a:cxnSpLocks/>
          </p:cNvCxnSpPr>
          <p:nvPr/>
        </p:nvCxnSpPr>
        <p:spPr>
          <a:xfrm flipH="1">
            <a:off x="6230294" y="4722312"/>
            <a:ext cx="563671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66" name="Picture 22" descr="Billedresultat for report symbol">
            <a:extLst>
              <a:ext uri="{FF2B5EF4-FFF2-40B4-BE49-F238E27FC236}">
                <a16:creationId xmlns:a16="http://schemas.microsoft.com/office/drawing/2014/main" id="{DA57D8AF-69B0-40BA-AC85-1031CF70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577" y="3467933"/>
            <a:ext cx="1700501" cy="17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Billedresultat for icon face">
            <a:extLst>
              <a:ext uri="{FF2B5EF4-FFF2-40B4-BE49-F238E27FC236}">
                <a16:creationId xmlns:a16="http://schemas.microsoft.com/office/drawing/2014/main" id="{3E2F7D39-0BE3-4560-8146-151DA6314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999" y="5259304"/>
            <a:ext cx="1507005" cy="1507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Billedresultat for world map icon">
            <a:extLst>
              <a:ext uri="{FF2B5EF4-FFF2-40B4-BE49-F238E27FC236}">
                <a16:creationId xmlns:a16="http://schemas.microsoft.com/office/drawing/2014/main" id="{29883D56-D4EF-4BC5-A1C0-57CF23E3D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165" y="1741403"/>
            <a:ext cx="1700501" cy="1700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C28E666F-953A-448A-976E-0FF81623DE9E}"/>
              </a:ext>
            </a:extLst>
          </p:cNvPr>
          <p:cNvCxnSpPr>
            <a:cxnSpLocks/>
          </p:cNvCxnSpPr>
          <p:nvPr/>
        </p:nvCxnSpPr>
        <p:spPr>
          <a:xfrm>
            <a:off x="9840146" y="4419069"/>
            <a:ext cx="651353" cy="0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5D99880-4D79-4CDC-B7F0-681E562AFD7C}"/>
              </a:ext>
            </a:extLst>
          </p:cNvPr>
          <p:cNvCxnSpPr>
            <a:cxnSpLocks/>
          </p:cNvCxnSpPr>
          <p:nvPr/>
        </p:nvCxnSpPr>
        <p:spPr>
          <a:xfrm flipV="1">
            <a:off x="9840145" y="2645731"/>
            <a:ext cx="815517" cy="770366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F9C997C-52A7-40F2-B4C1-879806705A9D}"/>
              </a:ext>
            </a:extLst>
          </p:cNvPr>
          <p:cNvCxnSpPr>
            <a:cxnSpLocks/>
          </p:cNvCxnSpPr>
          <p:nvPr/>
        </p:nvCxnSpPr>
        <p:spPr>
          <a:xfrm>
            <a:off x="9603173" y="5422042"/>
            <a:ext cx="644730" cy="44013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Shape 97">
            <a:extLst>
              <a:ext uri="{FF2B5EF4-FFF2-40B4-BE49-F238E27FC236}">
                <a16:creationId xmlns:a16="http://schemas.microsoft.com/office/drawing/2014/main" id="{5BA2EEE4-9E05-4B6D-A6D3-AC923B216F56}"/>
              </a:ext>
            </a:extLst>
          </p:cNvPr>
          <p:cNvSpPr txBox="1"/>
          <p:nvPr/>
        </p:nvSpPr>
        <p:spPr>
          <a:xfrm>
            <a:off x="0" y="1114606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PRODUCT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38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75450" y="4703643"/>
            <a:ext cx="3269876" cy="887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Alex Clark</a:t>
            </a:r>
          </a:p>
          <a:p>
            <a:pPr algn="ctr">
              <a:lnSpc>
                <a:spcPct val="150000"/>
              </a:lnSpc>
            </a:pPr>
            <a:r>
              <a:rPr lang="pl-PL" sz="1200" b="1" dirty="0" err="1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BioCorp</a:t>
            </a: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 CEO</a:t>
            </a:r>
          </a:p>
          <a:p>
            <a:pPr algn="ctr">
              <a:lnSpc>
                <a:spcPct val="150000"/>
              </a:lnSpc>
            </a:pP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87% </a:t>
            </a:r>
            <a:r>
              <a:rPr lang="pl-PL" sz="1200" b="1" dirty="0" err="1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interesting</a:t>
            </a:r>
            <a:endParaRPr lang="pl-PL" sz="1200" b="1" dirty="0">
              <a:solidFill>
                <a:schemeClr val="tx1"/>
              </a:solidFill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6B93C-F639-4721-97EF-390BA6DB6143}"/>
              </a:ext>
            </a:extLst>
          </p:cNvPr>
          <p:cNvSpPr/>
          <p:nvPr/>
        </p:nvSpPr>
        <p:spPr>
          <a:xfrm>
            <a:off x="6779922" y="3828312"/>
            <a:ext cx="490175" cy="6783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ENCHANCED CONFERENCES/MEETINGS 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98074" y="2065826"/>
            <a:ext cx="459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ACD3"/>
                </a:solidFill>
                <a:latin typeface="Futura Book" charset="0"/>
                <a:ea typeface="Futura Book" charset="0"/>
                <a:cs typeface="Futura Book" charset="0"/>
              </a:rPr>
              <a:t>IS IT WORTH GOING THERE?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B4A71E-6049-46D4-A391-23B91BFDA3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76"/>
          <a:stretch/>
        </p:blipFill>
        <p:spPr>
          <a:xfrm>
            <a:off x="3461748" y="2651020"/>
            <a:ext cx="4977064" cy="4105246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9E8E4CF-F8EB-4324-8D38-FC4CE53428E7}"/>
              </a:ext>
            </a:extLst>
          </p:cNvPr>
          <p:cNvSpPr/>
          <p:nvPr/>
        </p:nvSpPr>
        <p:spPr>
          <a:xfrm>
            <a:off x="3798074" y="4835823"/>
            <a:ext cx="467706" cy="6908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063921" y="5193558"/>
            <a:ext cx="734153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48AAA64-3DA2-4120-9176-DF095FA7EFEB}"/>
              </a:ext>
            </a:extLst>
          </p:cNvPr>
          <p:cNvSpPr txBox="1"/>
          <p:nvPr/>
        </p:nvSpPr>
        <p:spPr>
          <a:xfrm>
            <a:off x="875450" y="5729954"/>
            <a:ext cx="3269876" cy="888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Sally Throne</a:t>
            </a:r>
          </a:p>
          <a:p>
            <a:pPr algn="ctr">
              <a:lnSpc>
                <a:spcPct val="150000"/>
              </a:lnSpc>
            </a:pP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UBC Proffessor</a:t>
            </a:r>
          </a:p>
          <a:p>
            <a:pPr algn="ctr">
              <a:lnSpc>
                <a:spcPct val="150000"/>
              </a:lnSpc>
            </a:pPr>
            <a:r>
              <a:rPr lang="pl-PL" sz="12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65% interesting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AB355E-C879-4EB6-B98A-1765EF475CA6}"/>
              </a:ext>
            </a:extLst>
          </p:cNvPr>
          <p:cNvSpPr/>
          <p:nvPr/>
        </p:nvSpPr>
        <p:spPr>
          <a:xfrm>
            <a:off x="3798074" y="5862134"/>
            <a:ext cx="467706" cy="6908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25CA1D-1673-4A8C-B504-5B4B656274C2}"/>
              </a:ext>
            </a:extLst>
          </p:cNvPr>
          <p:cNvCxnSpPr/>
          <p:nvPr/>
        </p:nvCxnSpPr>
        <p:spPr>
          <a:xfrm>
            <a:off x="3063921" y="6219869"/>
            <a:ext cx="734153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077275" y="3983540"/>
            <a:ext cx="3480965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Zenna Smith</a:t>
            </a:r>
          </a:p>
          <a:p>
            <a:pPr algn="ctr">
              <a:lnSpc>
                <a:spcPct val="150000"/>
              </a:lnSpc>
            </a:pP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Head of Medical Dep. DTU</a:t>
            </a:r>
          </a:p>
          <a:p>
            <a:pPr algn="ctr">
              <a:lnSpc>
                <a:spcPct val="150000"/>
              </a:lnSpc>
            </a:pP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87% interesting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2392" y="3994057"/>
            <a:ext cx="3269876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Mark Zones</a:t>
            </a:r>
          </a:p>
          <a:p>
            <a:pPr algn="ctr">
              <a:lnSpc>
                <a:spcPct val="150000"/>
              </a:lnSpc>
            </a:pPr>
            <a:r>
              <a:rPr lang="pl-PL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BioCorp CEO</a:t>
            </a:r>
          </a:p>
          <a:p>
            <a:pPr algn="ctr">
              <a:lnSpc>
                <a:spcPct val="150000"/>
              </a:lnSpc>
            </a:pPr>
            <a:r>
              <a:rPr lang="pl-PL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92% interesting</a:t>
            </a:r>
          </a:p>
        </p:txBody>
      </p:sp>
      <p:pic>
        <p:nvPicPr>
          <p:cNvPr id="18" name="Picture 2" descr="Relateret billede">
            <a:extLst>
              <a:ext uri="{FF2B5EF4-FFF2-40B4-BE49-F238E27FC236}">
                <a16:creationId xmlns:a16="http://schemas.microsoft.com/office/drawing/2014/main" id="{3223498C-2C5D-4316-AB96-A991A1170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994" y="2905187"/>
            <a:ext cx="6500012" cy="3833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D3818D9-5918-47CC-AC0F-4483AC50DF1D}"/>
              </a:ext>
            </a:extLst>
          </p:cNvPr>
          <p:cNvSpPr/>
          <p:nvPr/>
        </p:nvSpPr>
        <p:spPr>
          <a:xfrm>
            <a:off x="5433181" y="3956423"/>
            <a:ext cx="551042" cy="76451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C6B93C-F639-4721-97EF-390BA6DB6143}"/>
              </a:ext>
            </a:extLst>
          </p:cNvPr>
          <p:cNvSpPr/>
          <p:nvPr/>
        </p:nvSpPr>
        <p:spPr>
          <a:xfrm>
            <a:off x="6779922" y="3828312"/>
            <a:ext cx="490175" cy="67833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9E8E4CF-F8EB-4324-8D38-FC4CE53428E7}"/>
              </a:ext>
            </a:extLst>
          </p:cNvPr>
          <p:cNvSpPr/>
          <p:nvPr/>
        </p:nvSpPr>
        <p:spPr>
          <a:xfrm>
            <a:off x="3099982" y="3848852"/>
            <a:ext cx="467706" cy="6908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365829" y="4206587"/>
            <a:ext cx="734153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7369728" y="4167480"/>
            <a:ext cx="2906386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192218" y="2566684"/>
            <a:ext cx="50838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Anna </a:t>
            </a:r>
            <a:r>
              <a:rPr lang="pl-PL" b="1" dirty="0" err="1">
                <a:latin typeface="Futura Book" charset="0"/>
                <a:ea typeface="Futura Book" charset="0"/>
                <a:cs typeface="Futura Book" charset="0"/>
              </a:rPr>
              <a:t>Smith</a:t>
            </a: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, Junior </a:t>
            </a:r>
            <a:r>
              <a:rPr lang="pl-PL" b="1" dirty="0" err="1">
                <a:latin typeface="Futura Book" charset="0"/>
                <a:ea typeface="Futura Book" charset="0"/>
                <a:cs typeface="Futura Book" charset="0"/>
              </a:rPr>
              <a:t>Researcher</a:t>
            </a: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 </a:t>
            </a:r>
            <a:r>
              <a:rPr lang="pl-PL" b="1" dirty="0" err="1">
                <a:latin typeface="Futura Book" charset="0"/>
                <a:ea typeface="Futura Book" charset="0"/>
                <a:cs typeface="Futura Book" charset="0"/>
              </a:rPr>
              <a:t>at</a:t>
            </a:r>
            <a:r>
              <a:rPr lang="pl-PL" b="1" dirty="0">
                <a:latin typeface="Futura Book" charset="0"/>
                <a:ea typeface="Futura Book" charset="0"/>
                <a:cs typeface="Futura Book" charset="0"/>
              </a:rPr>
              <a:t> DTU, 20% </a:t>
            </a:r>
            <a:r>
              <a:rPr lang="pl-PL" b="1" dirty="0" err="1">
                <a:latin typeface="Futura Book" charset="0"/>
                <a:ea typeface="Futura Book" charset="0"/>
                <a:cs typeface="Futura Book" charset="0"/>
              </a:rPr>
              <a:t>interesting</a:t>
            </a:r>
            <a:endParaRPr lang="pl-PL" b="1" dirty="0">
              <a:latin typeface="Futura Book" charset="0"/>
              <a:ea typeface="Futura Book" charset="0"/>
              <a:cs typeface="Futura Book" charset="0"/>
            </a:endParaRPr>
          </a:p>
        </p:txBody>
      </p:sp>
      <p:cxnSp>
        <p:nvCxnSpPr>
          <p:cNvPr id="34" name="Straight Arrow Connector 33"/>
          <p:cNvCxnSpPr>
            <a:cxnSpLocks/>
          </p:cNvCxnSpPr>
          <p:nvPr/>
        </p:nvCxnSpPr>
        <p:spPr>
          <a:xfrm flipH="1">
            <a:off x="5611588" y="2843683"/>
            <a:ext cx="14512" cy="1085978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Pocket Advisor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98074" y="2065826"/>
            <a:ext cx="459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2DACD3"/>
                </a:solidFill>
                <a:latin typeface="Futura Book" charset="0"/>
                <a:ea typeface="Futura Book" charset="0"/>
                <a:cs typeface="Futura Book" charset="0"/>
              </a:rPr>
              <a:t>KNOW WHO TO TALK TO</a:t>
            </a:r>
          </a:p>
        </p:txBody>
      </p:sp>
    </p:spTree>
    <p:extLst>
      <p:ext uri="{BB962C8B-B14F-4D97-AF65-F5344CB8AC3E}">
        <p14:creationId xmlns:p14="http://schemas.microsoft.com/office/powerpoint/2010/main" val="75799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45470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SELFIE TIME</a:t>
            </a: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? SELFIE TIME!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1026" name="Picture 2" descr="https://scontent-arn2-1.xx.fbcdn.net/v/t1.15752-9/30729910_1859859124078184_5770827335758512128_n.jpg?_nc_cat=0&amp;oh=d6ae00bfe30a931d4e536aa70815ca04&amp;oe=5B5472FE">
            <a:extLst>
              <a:ext uri="{FF2B5EF4-FFF2-40B4-BE49-F238E27FC236}">
                <a16:creationId xmlns:a16="http://schemas.microsoft.com/office/drawing/2014/main" id="{4E2B0A0F-3374-4A4D-8D30-D4A197B6B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395" y="2106592"/>
            <a:ext cx="6335210" cy="475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9365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TARGET </a:t>
            </a: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ACQUIRED</a:t>
            </a: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!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2C4B5E-244C-4398-8A1D-B18DF6B52C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0088" y="2086975"/>
            <a:ext cx="6391823" cy="47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00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TARGET </a:t>
            </a: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SEARCHING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88FE5-46FD-4C0A-8F99-540B8802D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25" y="2258350"/>
            <a:ext cx="9363149" cy="41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59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TARGET </a:t>
            </a: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SEARCHING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45632-3352-4B1B-A853-F51123687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8487" y="2189342"/>
            <a:ext cx="8455025" cy="436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9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TARGET </a:t>
            </a:r>
            <a:r>
              <a:rPr lang="pl-PL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SEARCHING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67FB04-4E05-49A4-8F81-DE498BE7D0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3181" y="2077592"/>
            <a:ext cx="8825638" cy="451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6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42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TARGET RECOGNISED!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Picture 4" descr="https://scontent-arn2-1.xx.fbcdn.net/v/t1.15752-9/s2048x2048/30708659_10156598542980559_2103593523231064064_n.png?_nc_cat=0&amp;oh=8a3a20d29c5c8066ca51a5e6f36fa0de&amp;oe=5B6B566D">
            <a:extLst>
              <a:ext uri="{FF2B5EF4-FFF2-40B4-BE49-F238E27FC236}">
                <a16:creationId xmlns:a16="http://schemas.microsoft.com/office/drawing/2014/main" id="{5822590A-5471-4EBF-A1ED-8DA9371181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1" t="25580" r="11135" b="22433"/>
          <a:stretch/>
        </p:blipFill>
        <p:spPr bwMode="auto">
          <a:xfrm>
            <a:off x="377952" y="2395728"/>
            <a:ext cx="6038850" cy="27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scontent-arn2-1.xx.fbcdn.net/v/t1.15752-9/s2048x2048/30738305_10156598559140559_5381142264342904832_n.png?_nc_cat=0&amp;oh=864a8e85d38cf018c77fb999ddc1ed41&amp;oe=5B61CBE2">
            <a:extLst>
              <a:ext uri="{FF2B5EF4-FFF2-40B4-BE49-F238E27FC236}">
                <a16:creationId xmlns:a16="http://schemas.microsoft.com/office/drawing/2014/main" id="{4C97B91F-5604-4A00-B781-7AFE11EF9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6" t="26075" r="9476" b="27682"/>
          <a:stretch/>
        </p:blipFill>
        <p:spPr bwMode="auto">
          <a:xfrm>
            <a:off x="5955284" y="2395728"/>
            <a:ext cx="6324600" cy="247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96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C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tx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BUSINESS MODEL</a:t>
            </a:r>
            <a:endParaRPr b="1" dirty="0">
              <a:solidFill>
                <a:schemeClr val="tx1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8" name="Shape 145"/>
          <p:cNvSpPr/>
          <p:nvPr/>
        </p:nvSpPr>
        <p:spPr>
          <a:xfrm>
            <a:off x="2448642" y="5849223"/>
            <a:ext cx="2137873" cy="68648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CUSTOMER’S DATA</a:t>
            </a:r>
          </a:p>
        </p:txBody>
      </p:sp>
      <p:sp>
        <p:nvSpPr>
          <p:cNvPr id="9" name="Shape 146"/>
          <p:cNvSpPr/>
          <p:nvPr/>
        </p:nvSpPr>
        <p:spPr>
          <a:xfrm>
            <a:off x="5102853" y="5872374"/>
            <a:ext cx="2137873" cy="66333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LINKEDIN</a:t>
            </a:r>
          </a:p>
        </p:txBody>
      </p:sp>
      <p:sp>
        <p:nvSpPr>
          <p:cNvPr id="10" name="Shape 147"/>
          <p:cNvSpPr/>
          <p:nvPr/>
        </p:nvSpPr>
        <p:spPr>
          <a:xfrm>
            <a:off x="7757064" y="5872428"/>
            <a:ext cx="2137873" cy="66328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RESEARCH GATE</a:t>
            </a:r>
          </a:p>
        </p:txBody>
      </p:sp>
      <p:cxnSp>
        <p:nvCxnSpPr>
          <p:cNvPr id="3" name="Straight Arrow Connector 2"/>
          <p:cNvCxnSpPr>
            <a:stCxn id="9" idx="0"/>
          </p:cNvCxnSpPr>
          <p:nvPr/>
        </p:nvCxnSpPr>
        <p:spPr>
          <a:xfrm flipV="1">
            <a:off x="6171790" y="4734990"/>
            <a:ext cx="0" cy="113738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Elbow Connector 5"/>
          <p:cNvCxnSpPr>
            <a:stCxn id="8" idx="0"/>
          </p:cNvCxnSpPr>
          <p:nvPr/>
        </p:nvCxnSpPr>
        <p:spPr>
          <a:xfrm rot="5400000" flipH="1" flipV="1">
            <a:off x="4571915" y="4249349"/>
            <a:ext cx="545539" cy="2654210"/>
          </a:xfrm>
          <a:prstGeom prst="bent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0" idx="0"/>
          </p:cNvCxnSpPr>
          <p:nvPr/>
        </p:nvCxnSpPr>
        <p:spPr>
          <a:xfrm rot="16200000" flipV="1">
            <a:off x="7214521" y="4260948"/>
            <a:ext cx="568748" cy="2654212"/>
          </a:xfrm>
          <a:prstGeom prst="bentConnector2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531411" y="4995902"/>
            <a:ext cx="22406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DATA    COLLECTION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6553" y="3631866"/>
            <a:ext cx="1050471" cy="1050471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>
            <a:off x="5559963" y="2920869"/>
            <a:ext cx="0" cy="863435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hape 145"/>
          <p:cNvSpPr/>
          <p:nvPr/>
        </p:nvSpPr>
        <p:spPr>
          <a:xfrm>
            <a:off x="5102853" y="2312571"/>
            <a:ext cx="2137873" cy="608297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COMPANIES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(Novo Nordisk)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6697024" y="2920870"/>
            <a:ext cx="0" cy="863434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687743" y="3026327"/>
            <a:ext cx="9680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WEB APP</a:t>
            </a:r>
          </a:p>
        </p:txBody>
      </p:sp>
      <p:sp>
        <p:nvSpPr>
          <p:cNvPr id="32" name="Shape 158"/>
          <p:cNvSpPr/>
          <p:nvPr/>
        </p:nvSpPr>
        <p:spPr>
          <a:xfrm>
            <a:off x="1187622" y="3009525"/>
            <a:ext cx="3002894" cy="9951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bg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  </a:t>
            </a:r>
            <a:r>
              <a:rPr lang="et-EE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Initial Building Fee </a:t>
            </a:r>
            <a:endParaRPr sz="2000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2000" dirty="0" err="1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Providing</a:t>
            </a:r>
            <a:r>
              <a:rPr lang="et-EE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 </a:t>
            </a:r>
            <a:r>
              <a:rPr lang="et-EE" sz="2000" dirty="0" err="1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the</a:t>
            </a:r>
            <a:r>
              <a:rPr lang="et-EE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 Service</a:t>
            </a:r>
            <a:endParaRPr sz="2000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  <a:sym typeface="Impact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  <a:sym typeface="Impact"/>
              </a:rPr>
              <a:t>Updating the DB</a:t>
            </a:r>
            <a:endParaRPr sz="2000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  <a:sym typeface="Impact"/>
            </a:endParaRPr>
          </a:p>
        </p:txBody>
      </p:sp>
      <p:cxnSp>
        <p:nvCxnSpPr>
          <p:cNvPr id="35" name="Elbow Connector 34"/>
          <p:cNvCxnSpPr>
            <a:stCxn id="23" idx="1"/>
            <a:endCxn id="32" idx="0"/>
          </p:cNvCxnSpPr>
          <p:nvPr/>
        </p:nvCxnSpPr>
        <p:spPr>
          <a:xfrm rot="10800000" flipV="1">
            <a:off x="2689069" y="2616719"/>
            <a:ext cx="2413784" cy="392805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32" idx="2"/>
          </p:cNvCxnSpPr>
          <p:nvPr/>
        </p:nvCxnSpPr>
        <p:spPr>
          <a:xfrm rot="16200000" flipH="1">
            <a:off x="4026542" y="2667221"/>
            <a:ext cx="152407" cy="2827352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215AA94-7C7D-4266-8450-585B83D18943}"/>
              </a:ext>
            </a:extLst>
          </p:cNvPr>
          <p:cNvSpPr txBox="1"/>
          <p:nvPr/>
        </p:nvSpPr>
        <p:spPr>
          <a:xfrm>
            <a:off x="3642497" y="2189342"/>
            <a:ext cx="9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$$$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D5D78E3-835A-4B45-B265-73135FB42A34}"/>
              </a:ext>
            </a:extLst>
          </p:cNvPr>
          <p:cNvSpPr txBox="1"/>
          <p:nvPr/>
        </p:nvSpPr>
        <p:spPr>
          <a:xfrm>
            <a:off x="3730268" y="4150587"/>
            <a:ext cx="92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</a:rPr>
              <a:t>$$$</a:t>
            </a:r>
          </a:p>
        </p:txBody>
      </p:sp>
    </p:spTree>
    <p:extLst>
      <p:ext uri="{BB962C8B-B14F-4D97-AF65-F5344CB8AC3E}">
        <p14:creationId xmlns:p14="http://schemas.microsoft.com/office/powerpoint/2010/main" val="149282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IDEAL SOLUTION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35" y="3588850"/>
            <a:ext cx="5637574" cy="29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47575" y="3737388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60922" y="5736682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Research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Center 1</a:t>
            </a:r>
          </a:p>
        </p:txBody>
      </p:sp>
    </p:spTree>
    <p:extLst>
      <p:ext uri="{BB962C8B-B14F-4D97-AF65-F5344CB8AC3E}">
        <p14:creationId xmlns:p14="http://schemas.microsoft.com/office/powerpoint/2010/main" val="18506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C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TEAM</a:t>
            </a:r>
            <a:endParaRPr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256" y="2325728"/>
            <a:ext cx="2172166" cy="286605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97293" y="4802079"/>
            <a:ext cx="2908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Jakub Brzosko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4794" y="2169660"/>
            <a:ext cx="1902026" cy="272996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91761" y="4802079"/>
            <a:ext cx="290809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pl-PL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Monika Ścibor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192" y="2496731"/>
            <a:ext cx="1889345" cy="252404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44818" y="4802079"/>
            <a:ext cx="29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Manuel Montoya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0909" y="2496731"/>
            <a:ext cx="1932249" cy="19322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12987" y="4802079"/>
            <a:ext cx="29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Emanuela </a:t>
            </a:r>
            <a:r>
              <a:rPr lang="pl-PL" sz="2000" dirty="0" err="1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Falamas</a:t>
            </a:r>
            <a:endParaRPr lang="pl-PL" sz="2000" dirty="0">
              <a:solidFill>
                <a:schemeClr val="bg1"/>
              </a:solidFill>
              <a:latin typeface="Futura Book" charset="0"/>
              <a:ea typeface="Futura Book" charset="0"/>
              <a:cs typeface="Futura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3775-B67E-4DA7-9572-D14EFFDFD0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4D31C2-5456-41EF-B8F1-F3DE1B1F951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259758-FA76-48B4-B589-DC3A9699C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" y="0"/>
            <a:ext cx="121767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871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IDEAL SOLUTION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35" y="3588850"/>
            <a:ext cx="5637574" cy="29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rot="10800000" flipV="1">
            <a:off x="5600642" y="4571081"/>
            <a:ext cx="1709659" cy="470755"/>
          </a:xfrm>
          <a:prstGeom prst="curvedConnector3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/>
          <p:cNvSpPr/>
          <p:nvPr/>
        </p:nvSpPr>
        <p:spPr>
          <a:xfrm rot="5400000">
            <a:off x="3827423" y="3505365"/>
            <a:ext cx="1095719" cy="944585"/>
          </a:xfrm>
          <a:prstGeom prst="hexagon">
            <a:avLst/>
          </a:prstGeom>
          <a:solidFill>
            <a:srgbClr val="2DACD3">
              <a:alpha val="9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 rot="5400000">
            <a:off x="4961667" y="3505365"/>
            <a:ext cx="1095719" cy="944585"/>
          </a:xfrm>
          <a:prstGeom prst="hexagon">
            <a:avLst/>
          </a:prstGeom>
          <a:solidFill>
            <a:srgbClr val="2DACD3">
              <a:alpha val="8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4399424" y="4539072"/>
            <a:ext cx="1095719" cy="944585"/>
          </a:xfrm>
          <a:prstGeom prst="hexagon">
            <a:avLst/>
          </a:prstGeom>
          <a:solidFill>
            <a:srgbClr val="2DACD3">
              <a:alpha val="5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263667" y="4553058"/>
            <a:ext cx="1095719" cy="944585"/>
          </a:xfrm>
          <a:prstGeom prst="hexagon">
            <a:avLst/>
          </a:prstGeom>
          <a:solidFill>
            <a:srgbClr val="2DACD3"/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3831546" y="5530097"/>
            <a:ext cx="1095719" cy="944585"/>
          </a:xfrm>
          <a:prstGeom prst="hexagon">
            <a:avLst/>
          </a:prstGeom>
          <a:solidFill>
            <a:srgbClr val="2DACD3">
              <a:alpha val="7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/>
          <p:cNvSpPr/>
          <p:nvPr/>
        </p:nvSpPr>
        <p:spPr>
          <a:xfrm rot="5400000">
            <a:off x="4971426" y="5530098"/>
            <a:ext cx="1095718" cy="944584"/>
          </a:xfrm>
          <a:prstGeom prst="hexagon">
            <a:avLst/>
          </a:prstGeom>
          <a:solidFill>
            <a:srgbClr val="2DACD3"/>
          </a:solidFill>
          <a:ln>
            <a:solidFill>
              <a:srgbClr val="2DA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15380" y="3754461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7575" y="3737388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0797" y="4787753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7274" y="4780760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5380" y="5764468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60922" y="5736682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Research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Center 1</a:t>
            </a:r>
          </a:p>
        </p:txBody>
      </p:sp>
    </p:spTree>
    <p:extLst>
      <p:ext uri="{BB962C8B-B14F-4D97-AF65-F5344CB8AC3E}">
        <p14:creationId xmlns:p14="http://schemas.microsoft.com/office/powerpoint/2010/main" val="829486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E2E0A70-BB73-4DD6-88D8-B8C5F30383C2}"/>
              </a:ext>
            </a:extLst>
          </p:cNvPr>
          <p:cNvSpPr/>
          <p:nvPr/>
        </p:nvSpPr>
        <p:spPr>
          <a:xfrm>
            <a:off x="221345" y="1704083"/>
            <a:ext cx="3147142" cy="2130645"/>
          </a:xfrm>
          <a:prstGeom prst="rect">
            <a:avLst/>
          </a:prstGeom>
          <a:solidFill>
            <a:schemeClr val="bg1"/>
          </a:solidFill>
          <a:ln>
            <a:solidFill>
              <a:srgbClr val="2DA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IDEAL SOLUTION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2535" y="3588850"/>
            <a:ext cx="5637574" cy="29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cxnSp>
        <p:nvCxnSpPr>
          <p:cNvPr id="11" name="Curved Connector 10"/>
          <p:cNvCxnSpPr/>
          <p:nvPr/>
        </p:nvCxnSpPr>
        <p:spPr>
          <a:xfrm rot="10800000" flipV="1">
            <a:off x="5600642" y="4571081"/>
            <a:ext cx="1709659" cy="470755"/>
          </a:xfrm>
          <a:prstGeom prst="curvedConnector3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Hexagon 2"/>
          <p:cNvSpPr/>
          <p:nvPr/>
        </p:nvSpPr>
        <p:spPr>
          <a:xfrm rot="5400000">
            <a:off x="3827423" y="3505365"/>
            <a:ext cx="1095719" cy="944585"/>
          </a:xfrm>
          <a:prstGeom prst="hexagon">
            <a:avLst/>
          </a:prstGeom>
          <a:solidFill>
            <a:srgbClr val="2DACD3">
              <a:alpha val="9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/>
          <p:cNvSpPr/>
          <p:nvPr/>
        </p:nvSpPr>
        <p:spPr>
          <a:xfrm rot="5400000">
            <a:off x="4961667" y="3505365"/>
            <a:ext cx="1095719" cy="944585"/>
          </a:xfrm>
          <a:prstGeom prst="hexagon">
            <a:avLst/>
          </a:prstGeom>
          <a:solidFill>
            <a:srgbClr val="2DACD3">
              <a:alpha val="8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/>
          <p:cNvSpPr/>
          <p:nvPr/>
        </p:nvSpPr>
        <p:spPr>
          <a:xfrm rot="5400000">
            <a:off x="4399424" y="4539072"/>
            <a:ext cx="1095719" cy="944585"/>
          </a:xfrm>
          <a:prstGeom prst="hexagon">
            <a:avLst/>
          </a:prstGeom>
          <a:solidFill>
            <a:srgbClr val="2DACD3">
              <a:alpha val="5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/>
          <p:cNvSpPr/>
          <p:nvPr/>
        </p:nvSpPr>
        <p:spPr>
          <a:xfrm rot="5400000">
            <a:off x="3263667" y="4553058"/>
            <a:ext cx="1095719" cy="944585"/>
          </a:xfrm>
          <a:prstGeom prst="hexagon">
            <a:avLst/>
          </a:prstGeom>
          <a:solidFill>
            <a:srgbClr val="2DACD3"/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/>
          <p:cNvSpPr/>
          <p:nvPr/>
        </p:nvSpPr>
        <p:spPr>
          <a:xfrm rot="5400000">
            <a:off x="3831546" y="5530097"/>
            <a:ext cx="1095719" cy="944585"/>
          </a:xfrm>
          <a:prstGeom prst="hexagon">
            <a:avLst/>
          </a:prstGeom>
          <a:solidFill>
            <a:srgbClr val="2DACD3">
              <a:alpha val="70000"/>
            </a:srgbClr>
          </a:solidFill>
          <a:ln>
            <a:solidFill>
              <a:srgbClr val="2DACD3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/>
          <p:cNvSpPr/>
          <p:nvPr/>
        </p:nvSpPr>
        <p:spPr>
          <a:xfrm rot="5400000">
            <a:off x="4971426" y="5530098"/>
            <a:ext cx="1095718" cy="944584"/>
          </a:xfrm>
          <a:prstGeom prst="hexagon">
            <a:avLst/>
          </a:prstGeom>
          <a:solidFill>
            <a:srgbClr val="2DACD3"/>
          </a:solidFill>
          <a:ln>
            <a:solidFill>
              <a:srgbClr val="2DAC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715380" y="3754461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47575" y="3737388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50797" y="4787753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07274" y="4780760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715380" y="5764468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University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60922" y="5736682"/>
            <a:ext cx="13316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Research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Futura Book" charset="0"/>
                <a:ea typeface="Futura Book" charset="0"/>
                <a:cs typeface="Futura Book" charset="0"/>
              </a:rPr>
              <a:t>Center 1</a:t>
            </a:r>
          </a:p>
        </p:txBody>
      </p:sp>
      <p:cxnSp>
        <p:nvCxnSpPr>
          <p:cNvPr id="20" name="Curved Connector 19"/>
          <p:cNvCxnSpPr/>
          <p:nvPr/>
        </p:nvCxnSpPr>
        <p:spPr>
          <a:xfrm rot="10800000">
            <a:off x="1872487" y="3834728"/>
            <a:ext cx="1253935" cy="1142154"/>
          </a:xfrm>
          <a:prstGeom prst="curvedConnector3">
            <a:avLst>
              <a:gd name="adj1" fmla="val 99330"/>
            </a:avLst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369794" y="1919528"/>
            <a:ext cx="1196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STAFF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369794" y="2672114"/>
            <a:ext cx="11967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PRODUCTS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34470" y="3345436"/>
            <a:ext cx="16674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tx1"/>
                </a:solidFill>
                <a:latin typeface="Futura Medium" charset="0"/>
                <a:ea typeface="Futura Medium" charset="0"/>
                <a:cs typeface="Futura Medium" charset="0"/>
              </a:rPr>
              <a:t>ACHIEVEMENTS</a:t>
            </a:r>
            <a:endParaRPr lang="en-US" dirty="0">
              <a:solidFill>
                <a:schemeClr val="tx1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030895" y="1704084"/>
            <a:ext cx="1196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Person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Person 2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Person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030895" y="2564392"/>
            <a:ext cx="1196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Product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Product 2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795572" y="3237714"/>
            <a:ext cx="16674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Prize 1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Publication 1</a:t>
            </a:r>
          </a:p>
        </p:txBody>
      </p:sp>
      <p:cxnSp>
        <p:nvCxnSpPr>
          <p:cNvPr id="104" name="Straight Connector 103"/>
          <p:cNvCxnSpPr/>
          <p:nvPr/>
        </p:nvCxnSpPr>
        <p:spPr>
          <a:xfrm>
            <a:off x="369794" y="2442748"/>
            <a:ext cx="2934803" cy="0"/>
          </a:xfrm>
          <a:prstGeom prst="line">
            <a:avLst/>
          </a:prstGeom>
          <a:ln w="25400">
            <a:solidFill>
              <a:srgbClr val="2DA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4503" y="3170344"/>
            <a:ext cx="2934803" cy="0"/>
          </a:xfrm>
          <a:prstGeom prst="line">
            <a:avLst/>
          </a:prstGeom>
          <a:ln w="25400">
            <a:solidFill>
              <a:srgbClr val="2DA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869140" y="1776698"/>
            <a:ext cx="0" cy="1949129"/>
          </a:xfrm>
          <a:prstGeom prst="line">
            <a:avLst/>
          </a:prstGeom>
          <a:ln w="25400">
            <a:solidFill>
              <a:srgbClr val="2DAC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52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C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PROBLEM</a:t>
            </a:r>
            <a:endParaRPr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03335" y="2313326"/>
            <a:ext cx="2836190" cy="40760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677905" y="2313326"/>
            <a:ext cx="2836190" cy="40760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852475" y="2313326"/>
            <a:ext cx="2836190" cy="4076054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503335" y="2313326"/>
            <a:ext cx="2836190" cy="522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77905" y="2313325"/>
            <a:ext cx="2836190" cy="522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52475" y="2313324"/>
            <a:ext cx="2836190" cy="52286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487837" y="2393971"/>
            <a:ext cx="285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DACD3"/>
                </a:solidFill>
                <a:latin typeface="Futura Medium" charset="0"/>
                <a:ea typeface="Futura Medium" charset="0"/>
                <a:cs typeface="Futura Medium" charset="0"/>
              </a:rPr>
              <a:t>INPUT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62407" y="2393971"/>
            <a:ext cx="285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DACD3"/>
                </a:solidFill>
                <a:latin typeface="Futura Medium" charset="0"/>
                <a:ea typeface="Futura Medium" charset="0"/>
                <a:cs typeface="Futura Medium" charset="0"/>
              </a:rPr>
              <a:t>PROCESSING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36977" y="2393971"/>
            <a:ext cx="285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2DACD3"/>
                </a:solidFill>
                <a:latin typeface="Futura Medium" charset="0"/>
                <a:ea typeface="Futura Medium" charset="0"/>
                <a:cs typeface="Futura Medium" charset="0"/>
              </a:rPr>
              <a:t>OUTPUT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93932" y="2872691"/>
            <a:ext cx="2639498" cy="1701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 err="1">
                <a:latin typeface="Futura Book" charset="0"/>
                <a:ea typeface="Futura Book" charset="0"/>
                <a:cs typeface="Futura Book" charset="0"/>
              </a:rPr>
              <a:t>Up</a:t>
            </a: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 to </a:t>
            </a:r>
            <a:r>
              <a:rPr lang="pl-PL" sz="1800" b="1" dirty="0" err="1">
                <a:latin typeface="Futura Book" charset="0"/>
                <a:ea typeface="Futura Book" charset="0"/>
                <a:cs typeface="Futura Book" charset="0"/>
              </a:rPr>
              <a:t>date</a:t>
            </a: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 err="1">
                <a:latin typeface="Futura Book" charset="0"/>
                <a:ea typeface="Futura Book" charset="0"/>
                <a:cs typeface="Futura Book" charset="0"/>
              </a:rPr>
              <a:t>Relevant</a:t>
            </a: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?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Duplicates</a:t>
            </a:r>
          </a:p>
          <a:p>
            <a:pPr marL="342900" lvl="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Incomplete data?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68501" y="2872690"/>
            <a:ext cx="2745593" cy="23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600" b="1" dirty="0">
                <a:latin typeface="Futura Book" charset="0"/>
                <a:ea typeface="Futura Book" charset="0"/>
                <a:cs typeface="Futura Book" charset="0"/>
              </a:rPr>
              <a:t>Structure data 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600" b="1" dirty="0">
                <a:latin typeface="Futura Book" charset="0"/>
                <a:ea typeface="Futura Book" charset="0"/>
                <a:cs typeface="Futura Book" charset="0"/>
              </a:rPr>
              <a:t>Blending of data from different sources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600" b="1" dirty="0">
                <a:latin typeface="Futura Book" charset="0"/>
                <a:ea typeface="Futura Book" charset="0"/>
                <a:cs typeface="Futura Book" charset="0"/>
              </a:rPr>
              <a:t>Important parameters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600" b="1" dirty="0">
                <a:latin typeface="Futura Book" charset="0"/>
                <a:ea typeface="Futura Book" charset="0"/>
                <a:cs typeface="Futura Book" charset="0"/>
              </a:rPr>
              <a:t>Human error</a:t>
            </a:r>
          </a:p>
          <a:p>
            <a:pPr marL="285750" lvl="0" indent="-285750">
              <a:lnSpc>
                <a:spcPct val="150000"/>
              </a:lnSpc>
              <a:buFont typeface="Arial" charset="0"/>
              <a:buChar char="•"/>
            </a:pPr>
            <a:endParaRPr lang="pl-PL" sz="1600" b="1" dirty="0"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54361" y="2883570"/>
            <a:ext cx="2639498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Rankings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Hot spots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pl-PL" sz="1800" b="1" dirty="0">
                <a:latin typeface="Futura Book" charset="0"/>
                <a:ea typeface="Futura Book" charset="0"/>
                <a:cs typeface="Futura Book" charset="0"/>
              </a:rPr>
              <a:t>Reports</a:t>
            </a:r>
          </a:p>
        </p:txBody>
      </p:sp>
    </p:spTree>
    <p:extLst>
      <p:ext uri="{BB962C8B-B14F-4D97-AF65-F5344CB8AC3E}">
        <p14:creationId xmlns:p14="http://schemas.microsoft.com/office/powerpoint/2010/main" val="194583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ACD3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243289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bg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FACE RECOGNITION</a:t>
            </a:r>
            <a:endParaRPr b="1" dirty="0">
              <a:solidFill>
                <a:schemeClr val="bg1"/>
              </a:solidFill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22009" y="2394663"/>
            <a:ext cx="9611534" cy="3898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2400" b="1" dirty="0">
                <a:latin typeface="Futura Book" charset="0"/>
                <a:ea typeface="Futura Book" charset="0"/>
                <a:cs typeface="Futura Book" charset="0"/>
              </a:rPr>
              <a:t>Unique ID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2400" b="1" dirty="0">
                <a:latin typeface="Futura Book" charset="0"/>
                <a:ea typeface="Futura Book" charset="0"/>
                <a:cs typeface="Futura Book" charset="0"/>
              </a:rPr>
              <a:t>Solves John Smith/ duplicates issue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2400" b="1" dirty="0">
                <a:latin typeface="Futura Book" charset="0"/>
                <a:ea typeface="Futura Book" charset="0"/>
                <a:cs typeface="Futura Book" charset="0"/>
              </a:rPr>
              <a:t>Easier blending of data from </a:t>
            </a:r>
          </a:p>
          <a:p>
            <a:pPr lvl="1">
              <a:lnSpc>
                <a:spcPct val="150000"/>
              </a:lnSpc>
            </a:pPr>
            <a:r>
              <a:rPr lang="pl-PL" sz="2400" b="1" dirty="0">
                <a:latin typeface="Futura Book" charset="0"/>
                <a:ea typeface="Futura Book" charset="0"/>
                <a:cs typeface="Futura Book" charset="0"/>
              </a:rPr>
              <a:t>    different sources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pl-PL" sz="2400" b="1" dirty="0">
                <a:latin typeface="Futura Book" charset="0"/>
                <a:ea typeface="Futura Book" charset="0"/>
                <a:cs typeface="Futura Book" charset="0"/>
              </a:rPr>
              <a:t>Identifing the attendance of key events</a:t>
            </a:r>
          </a:p>
          <a:p>
            <a:pPr lvl="1">
              <a:lnSpc>
                <a:spcPct val="150000"/>
              </a:lnSpc>
            </a:pPr>
            <a:endParaRPr lang="pl-PL" sz="2400" b="1" dirty="0">
              <a:latin typeface="Futura Book" charset="0"/>
              <a:ea typeface="Futura Book" charset="0"/>
              <a:cs typeface="Futura Book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pl-PL" sz="2400" b="1" dirty="0">
              <a:latin typeface="Futura Book" charset="0"/>
              <a:ea typeface="Futura Book" charset="0"/>
              <a:cs typeface="Futura Book" charset="0"/>
            </a:endParaRPr>
          </a:p>
        </p:txBody>
      </p:sp>
      <p:pic>
        <p:nvPicPr>
          <p:cNvPr id="6" name="Picture 4" descr="Billedresultat for face recognition">
            <a:extLst>
              <a:ext uri="{FF2B5EF4-FFF2-40B4-BE49-F238E27FC236}">
                <a16:creationId xmlns:a16="http://schemas.microsoft.com/office/drawing/2014/main" id="{9B9DE75F-656C-4354-8CE7-E11F0A38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820" y="3574013"/>
            <a:ext cx="4914556" cy="327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8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/>
        </p:nvSpPr>
        <p:spPr>
          <a:xfrm>
            <a:off x="0" y="1186845"/>
            <a:ext cx="12192000" cy="7554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t-EE" sz="4800" b="1" dirty="0">
                <a:solidFill>
                  <a:schemeClr val="dk1"/>
                </a:solidFill>
                <a:latin typeface="Futura" charset="0"/>
                <a:ea typeface="Futura" charset="0"/>
                <a:cs typeface="Futura" charset="0"/>
                <a:sym typeface="Impact"/>
              </a:rPr>
              <a:t>WHERE DO WE GET THE DATA FROM?</a:t>
            </a:r>
            <a:endParaRPr b="1" dirty="0">
              <a:latin typeface="Futura" charset="0"/>
              <a:ea typeface="Futura" charset="0"/>
              <a:cs typeface="Futura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4461062" y="2404450"/>
            <a:ext cx="3269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2DACD3"/>
                </a:solidFill>
                <a:latin typeface="Futura Medium" charset="0"/>
                <a:ea typeface="Futura Medium" charset="0"/>
                <a:cs typeface="Futura Medium" charset="0"/>
              </a:rPr>
              <a:t>PUBLIC SOURCES</a:t>
            </a:r>
          </a:p>
        </p:txBody>
      </p:sp>
      <p:pic>
        <p:nvPicPr>
          <p:cNvPr id="28" name="Picture 4" descr="Billedresultat for researchgate">
            <a:extLst>
              <a:ext uri="{FF2B5EF4-FFF2-40B4-BE49-F238E27FC236}">
                <a16:creationId xmlns:a16="http://schemas.microsoft.com/office/drawing/2014/main" id="{14184363-0F86-4ED2-85CC-3B6EA80F1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916" y="2993222"/>
            <a:ext cx="2363375" cy="81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Billedresultat for linkedin">
            <a:extLst>
              <a:ext uri="{FF2B5EF4-FFF2-40B4-BE49-F238E27FC236}">
                <a16:creationId xmlns:a16="http://schemas.microsoft.com/office/drawing/2014/main" id="{566E5F19-DB6B-43CE-8C35-DFB4FF25B7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579" y="3083829"/>
            <a:ext cx="2326841" cy="63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6" descr="Billedresultat for google scholar">
            <a:extLst>
              <a:ext uri="{FF2B5EF4-FFF2-40B4-BE49-F238E27FC236}">
                <a16:creationId xmlns:a16="http://schemas.microsoft.com/office/drawing/2014/main" id="{CF966F4A-93F3-4198-A5C4-A90D56FA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08" y="2978646"/>
            <a:ext cx="2289726" cy="84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290232" y="3951190"/>
            <a:ext cx="9611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2400" dirty="0" err="1">
                <a:latin typeface="Futura Book" charset="0"/>
                <a:ea typeface="Futura Book" charset="0"/>
                <a:cs typeface="Futura Book" charset="0"/>
              </a:rPr>
              <a:t>University</a:t>
            </a:r>
            <a:r>
              <a:rPr lang="pl-PL" sz="2400" dirty="0">
                <a:latin typeface="Futura Book" charset="0"/>
                <a:ea typeface="Futura Book" charset="0"/>
                <a:cs typeface="Futura Book" charset="0"/>
              </a:rPr>
              <a:t> </a:t>
            </a:r>
            <a:r>
              <a:rPr lang="pl-PL" sz="2400" dirty="0" err="1">
                <a:latin typeface="Futura Book" charset="0"/>
                <a:ea typeface="Futura Book" charset="0"/>
                <a:cs typeface="Futura Book" charset="0"/>
              </a:rPr>
              <a:t>webpages</a:t>
            </a:r>
            <a:endParaRPr lang="pl-PL" sz="2400" dirty="0">
              <a:latin typeface="Futura Book" charset="0"/>
              <a:ea typeface="Futura Book" charset="0"/>
              <a:cs typeface="Futura Book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l-PL" sz="2400" dirty="0" err="1">
                <a:latin typeface="Futura Book" charset="0"/>
                <a:ea typeface="Futura Book" charset="0"/>
                <a:cs typeface="Futura Book" charset="0"/>
              </a:rPr>
              <a:t>Companies</a:t>
            </a:r>
            <a:r>
              <a:rPr lang="pl-PL" sz="2400" dirty="0">
                <a:latin typeface="Futura Book" charset="0"/>
                <a:ea typeface="Futura Book" charset="0"/>
                <a:cs typeface="Futura Book" charset="0"/>
              </a:rPr>
              <a:t> </a:t>
            </a:r>
            <a:r>
              <a:rPr lang="pl-PL" sz="2400" dirty="0" err="1">
                <a:latin typeface="Futura Book" charset="0"/>
                <a:ea typeface="Futura Book" charset="0"/>
                <a:cs typeface="Futura Book" charset="0"/>
              </a:rPr>
              <a:t>websites</a:t>
            </a:r>
            <a:endParaRPr lang="pl-PL" sz="2400" dirty="0">
              <a:latin typeface="Futura Book" charset="0"/>
              <a:ea typeface="Futura Book" charset="0"/>
              <a:cs typeface="Futura Book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82277" y="5622780"/>
            <a:ext cx="44274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2DACD3"/>
                </a:solidFill>
                <a:latin typeface="Futura Medium" charset="0"/>
                <a:ea typeface="Futura Medium" charset="0"/>
                <a:cs typeface="Futura Medium" charset="0"/>
              </a:rPr>
              <a:t>PRIVATE, PAID DATABASES</a:t>
            </a:r>
            <a:endParaRPr lang="en-US" sz="2400" dirty="0">
              <a:solidFill>
                <a:srgbClr val="2DACD3"/>
              </a:solidFill>
              <a:latin typeface="Futura Medium" charset="0"/>
              <a:ea typeface="Futura Medium" charset="0"/>
              <a:cs typeface="Futura Med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673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1B1FBB-9B4F-4704-806D-FE33D175A6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4" t="3279" r="32380"/>
          <a:stretch/>
        </p:blipFill>
        <p:spPr>
          <a:xfrm>
            <a:off x="1549207" y="1116105"/>
            <a:ext cx="9093586" cy="5553635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>
            <a:off x="6979024" y="4034117"/>
            <a:ext cx="1323981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981200" y="4657165"/>
            <a:ext cx="1958788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303006" y="5342964"/>
            <a:ext cx="2339787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981200" y="5683624"/>
            <a:ext cx="2017059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006076" y="3703078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FACE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837961" y="5011924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COMPANY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25656" y="4326126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NAME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54791" y="5352585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ADRESS</a:t>
            </a:r>
          </a:p>
        </p:txBody>
      </p:sp>
    </p:spTree>
    <p:extLst>
      <p:ext uri="{BB962C8B-B14F-4D97-AF65-F5344CB8AC3E}">
        <p14:creationId xmlns:p14="http://schemas.microsoft.com/office/powerpoint/2010/main" val="92575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6100" y="0"/>
            <a:ext cx="939800" cy="9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C4A470-62B5-45CB-9F60-12DBEA182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8" y="1067362"/>
            <a:ext cx="11092423" cy="548820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4867835" y="1461792"/>
            <a:ext cx="1323981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894887" y="1130753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NAME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7733674" y="1719519"/>
            <a:ext cx="3908537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782068" y="1388480"/>
            <a:ext cx="38117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UNIVERSITY/COMPANY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382" y="1731909"/>
            <a:ext cx="990934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110089" y="1393370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FACE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3791259" y="2043512"/>
            <a:ext cx="1323981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63280" y="2043512"/>
            <a:ext cx="32698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SCORE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0" y="5962823"/>
            <a:ext cx="1741714" cy="0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-1085150" y="5378048"/>
            <a:ext cx="326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FIELD OF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INTEREST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7056354" y="5131826"/>
            <a:ext cx="0" cy="1238424"/>
          </a:xfrm>
          <a:prstGeom prst="straightConnector1">
            <a:avLst/>
          </a:prstGeom>
          <a:ln w="25400">
            <a:solidFill>
              <a:srgbClr val="2DAC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304643" y="5458650"/>
            <a:ext cx="326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PUBLICATIONS,</a:t>
            </a: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Futura Book" charset="0"/>
                <a:ea typeface="Futura Book" charset="0"/>
                <a:cs typeface="Futura Book" charset="0"/>
              </a:rPr>
              <a:t>ABSTRACT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019" y="1975382"/>
            <a:ext cx="1600200" cy="16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80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306</Words>
  <Application>Microsoft Office PowerPoint</Application>
  <PresentationFormat>Widescreen</PresentationFormat>
  <Paragraphs>127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Franklin Gothic</vt:lpstr>
      <vt:lpstr>Futura</vt:lpstr>
      <vt:lpstr>Futura Book</vt:lpstr>
      <vt:lpstr>Futura Condensed Medium</vt:lpstr>
      <vt:lpstr>Futura Medium</vt:lpstr>
      <vt:lpstr>Impact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Użytkownik systemu Windows</cp:lastModifiedBy>
  <cp:revision>182</cp:revision>
  <dcterms:modified xsi:type="dcterms:W3CDTF">2018-04-16T15:27:33Z</dcterms:modified>
</cp:coreProperties>
</file>